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8" r:id="rId4"/>
    <p:sldId id="280" r:id="rId5"/>
    <p:sldId id="259" r:id="rId6"/>
    <p:sldId id="274" r:id="rId7"/>
    <p:sldId id="287" r:id="rId8"/>
    <p:sldId id="263" r:id="rId9"/>
    <p:sldId id="258" r:id="rId10"/>
    <p:sldId id="281" r:id="rId11"/>
    <p:sldId id="282" r:id="rId12"/>
    <p:sldId id="284" r:id="rId13"/>
    <p:sldId id="268" r:id="rId14"/>
    <p:sldId id="285" r:id="rId15"/>
    <p:sldId id="266" r:id="rId16"/>
    <p:sldId id="272" r:id="rId17"/>
    <p:sldId id="276" r:id="rId18"/>
    <p:sldId id="275" r:id="rId19"/>
    <p:sldId id="283" r:id="rId20"/>
  </p:sldIdLst>
  <p:sldSz cx="9144000" cy="5143500" type="screen16x9"/>
  <p:notesSz cx="6870700" cy="100060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C800"/>
    <a:srgbClr val="5EEC3C"/>
    <a:srgbClr val="1D3A00"/>
    <a:srgbClr val="6C1A00"/>
    <a:srgbClr val="003296"/>
    <a:srgbClr val="E39A39"/>
    <a:srgbClr val="FFC901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85" d="100"/>
          <a:sy n="85" d="100"/>
        </p:scale>
        <p:origin x="102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1807" y="0"/>
            <a:ext cx="2977303" cy="502038"/>
          </a:xfrm>
          <a:prstGeom prst="rect">
            <a:avLst/>
          </a:prstGeom>
        </p:spPr>
        <p:txBody>
          <a:bodyPr vert="horz" lIns="96433" tIns="48216" rIns="96433" bIns="48216" rtlCol="0"/>
          <a:lstStyle>
            <a:lvl1pPr algn="r">
              <a:defRPr sz="1300"/>
            </a:lvl1pPr>
          </a:lstStyle>
          <a:p>
            <a:fld id="{859492AF-9EFD-41CD-8A16-D895FB4BB63B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50950"/>
            <a:ext cx="6000750" cy="3376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33" tIns="48216" rIns="96433" bIns="482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070" y="4815394"/>
            <a:ext cx="5496560" cy="3939868"/>
          </a:xfrm>
          <a:prstGeom prst="rect">
            <a:avLst/>
          </a:prstGeom>
        </p:spPr>
        <p:txBody>
          <a:bodyPr vert="horz" lIns="96433" tIns="48216" rIns="96433" bIns="4821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1807" y="9503976"/>
            <a:ext cx="2977303" cy="502037"/>
          </a:xfrm>
          <a:prstGeom prst="rect">
            <a:avLst/>
          </a:prstGeom>
        </p:spPr>
        <p:txBody>
          <a:bodyPr vert="horz" lIns="96433" tIns="48216" rIns="96433" bIns="48216" rtlCol="0" anchor="b"/>
          <a:lstStyle>
            <a:lvl1pPr algn="r">
              <a:defRPr sz="1300"/>
            </a:lvl1pPr>
          </a:lstStyle>
          <a:p>
            <a:fld id="{A0D65B9D-9BF6-4ACC-A70C-5B7F57520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18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65B9D-9BF6-4ACC-A70C-5B7F57520C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94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Spelling stars are made up of the 109 HFW list of 5/6 words. </a:t>
            </a:r>
          </a:p>
          <a:p>
            <a:r>
              <a:rPr lang="en-GB" dirty="0"/>
              <a:t>Weekly spellings are spelling rules / patterns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65B9D-9BF6-4ACC-A70C-5B7F57520C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79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2419045"/>
            <a:ext cx="5650085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3182570"/>
            <a:ext cx="5650085" cy="610820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87F581DD-0858-4A9E-9DA3-538B9FD40F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5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281175"/>
            <a:ext cx="6108200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044701"/>
            <a:ext cx="6108200" cy="3663766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1044700"/>
            <a:ext cx="8093365" cy="610820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7CC8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4664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41904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94664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41904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57222"/>
            <a:ext cx="5955493" cy="725348"/>
          </a:xfrm>
        </p:spPr>
        <p:txBody>
          <a:bodyPr>
            <a:no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Welcome to 5I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1" y="3182570"/>
            <a:ext cx="5955494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Meet the Teacher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5" y="4017589"/>
            <a:ext cx="1527050" cy="113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D5D2F-E2D8-B750-A732-F7A5EBFC4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23" y="0"/>
            <a:ext cx="6108200" cy="57264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D27A-1DF9-7FAB-C4BD-85FA7775E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23" y="739290"/>
            <a:ext cx="8166897" cy="455691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Homework will always reflect what we are working on in class.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Homework will be set on Google classroom and is expected to be completed on time: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Set on Friday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Comprehension (paper copy due Monday).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MagmaMaths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(due in for the following Friday).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Set Daily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Spelling revision (to be tested every Monday at a minimum). 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Competency revision (to be tested every Monday).</a:t>
            </a:r>
          </a:p>
          <a:p>
            <a:pPr>
              <a:lnSpc>
                <a:spcPct val="90000"/>
              </a:lnSpc>
              <a:defRPr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Daily times tables on Purple Mash - screenshot results to post on Google Classroom.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AdHoc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(reflecting either the spelling or 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SPaG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rule we have been working on)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001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37" y="1044700"/>
            <a:ext cx="7940660" cy="3970331"/>
          </a:xfr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children should read at home every night and should have their reading records signed </a:t>
            </a:r>
            <a:r>
              <a:rPr kumimoji="0" lang="en-GB" altLang="en-US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daily by an adult at home</a:t>
            </a:r>
            <a:r>
              <a:rPr kumimoji="0" lang="en-GB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These will be checked every day by myself or Miss Le. </a:t>
            </a: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ensure your child is reading a variety of different texts and genres.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Accelerated reader quizzes are to be completed once a book is finished.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expected that homework is always completed and handed in on time (except in special circumstances).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homework is not completed by the due date, children may be asked to stay in for part of their lunch break and complete some or all of it with me.</a:t>
            </a:r>
          </a:p>
          <a:p>
            <a:pPr>
              <a:lnSpc>
                <a:spcPct val="80000"/>
              </a:lnSpc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children are having difficulties with homework, we will be more than happy to go over it again with them.</a:t>
            </a:r>
          </a:p>
        </p:txBody>
      </p:sp>
    </p:spTree>
    <p:extLst>
      <p:ext uri="{BB962C8B-B14F-4D97-AF65-F5344CB8AC3E}">
        <p14:creationId xmlns:p14="http://schemas.microsoft.com/office/powerpoint/2010/main" val="1473375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B058-E193-2D87-3C09-86A61B4CE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pic>
        <p:nvPicPr>
          <p:cNvPr id="5" name="Content Placeholder 4" descr="A blank page of a calendar&#10;&#10;Description automatically generated">
            <a:extLst>
              <a:ext uri="{FF2B5EF4-FFF2-40B4-BE49-F238E27FC236}">
                <a16:creationId xmlns:a16="http://schemas.microsoft.com/office/drawing/2014/main" id="{3A756516-1745-2760-7D1C-EEEDC0B17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8306"/>
          <a:stretch/>
        </p:blipFill>
        <p:spPr>
          <a:xfrm rot="10800000">
            <a:off x="601670" y="234540"/>
            <a:ext cx="6108199" cy="4634910"/>
          </a:xfrm>
        </p:spPr>
      </p:pic>
    </p:spTree>
    <p:extLst>
      <p:ext uri="{BB962C8B-B14F-4D97-AF65-F5344CB8AC3E}">
        <p14:creationId xmlns:p14="http://schemas.microsoft.com/office/powerpoint/2010/main" val="2927572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5" y="128470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Google Classroom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502815"/>
            <a:ext cx="7329840" cy="201729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 will continue to use Google Classroom as a way of setting the homework for the children. Please ask your children to check their Google Classroom.</a:t>
            </a:r>
          </a:p>
          <a:p>
            <a:pPr>
              <a:lnSpc>
                <a:spcPct val="80000"/>
              </a:lnSpc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between school and home should be written or e-mailed separately.</a:t>
            </a:r>
          </a:p>
        </p:txBody>
      </p:sp>
    </p:spTree>
    <p:extLst>
      <p:ext uri="{BB962C8B-B14F-4D97-AF65-F5344CB8AC3E}">
        <p14:creationId xmlns:p14="http://schemas.microsoft.com/office/powerpoint/2010/main" val="287419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2FF0-7FF6-7719-92C8-61765E2A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Term time absences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AE715-8A22-0167-138E-AA6614443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260" y="1044701"/>
            <a:ext cx="7787955" cy="3663766"/>
          </a:xfrm>
        </p:spPr>
        <p:txBody>
          <a:bodyPr>
            <a:normAutofit/>
          </a:bodyPr>
          <a:lstStyle/>
          <a:p>
            <a:r>
              <a:rPr lang="en-GB" sz="2400" dirty="0"/>
              <a:t>All term time absence requests must go through the office and are reviewed on a case-by-case basis.</a:t>
            </a:r>
          </a:p>
          <a:p>
            <a:endParaRPr lang="en-GB" sz="2400" dirty="0"/>
          </a:p>
          <a:p>
            <a:r>
              <a:rPr lang="en-GB" sz="2400" dirty="0"/>
              <a:t>These will only be authorised in exceptional circumstances.</a:t>
            </a:r>
          </a:p>
          <a:p>
            <a:endParaRPr lang="en-GB" sz="2400" dirty="0"/>
          </a:p>
          <a:p>
            <a:r>
              <a:rPr lang="en-GB" sz="2400" dirty="0"/>
              <a:t>Holidays during term time will </a:t>
            </a:r>
            <a:r>
              <a:rPr lang="en-GB" sz="2400" b="1" dirty="0"/>
              <a:t>not </a:t>
            </a:r>
            <a:r>
              <a:rPr lang="en-GB" sz="2400" dirty="0"/>
              <a:t>be authorised.</a:t>
            </a:r>
          </a:p>
        </p:txBody>
      </p:sp>
    </p:spTree>
    <p:extLst>
      <p:ext uri="{BB962C8B-B14F-4D97-AF65-F5344CB8AC3E}">
        <p14:creationId xmlns:p14="http://schemas.microsoft.com/office/powerpoint/2010/main" val="3115593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177135" cy="3970331"/>
          </a:xfrm>
        </p:spPr>
        <p:txBody>
          <a:bodyPr>
            <a:normAutofit/>
          </a:bodyPr>
          <a:lstStyle/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It is very important that the children feel they can talk to their teachers if they have a worry.</a:t>
            </a:r>
          </a:p>
          <a:p>
            <a:pPr marL="0" indent="0">
              <a:buNone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parents or carers have any concerns, we are </a:t>
            </a: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happy to call or see you after school when all the children have been collected. The easiest way is to make an appointment is through the school office.</a:t>
            </a:r>
          </a:p>
        </p:txBody>
      </p:sp>
    </p:spTree>
    <p:extLst>
      <p:ext uri="{BB962C8B-B14F-4D97-AF65-F5344CB8AC3E}">
        <p14:creationId xmlns:p14="http://schemas.microsoft.com/office/powerpoint/2010/main" val="261878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of Day Procedures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177135" cy="3970331"/>
          </a:xfrm>
        </p:spPr>
        <p:txBody>
          <a:bodyPr>
            <a:normAutofit/>
          </a:bodyPr>
          <a:lstStyle/>
          <a:p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Children in Years 5 are allowed to walk/cycle home alone at 3:15 if you write a permission letter/e-mail.</a:t>
            </a:r>
          </a:p>
          <a:p>
            <a:pPr marL="0" indent="0"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Please send additional permission for your child to walk/cycle home after clubs or 1:1s at 4:15.</a:t>
            </a:r>
          </a:p>
          <a:p>
            <a:pPr marL="0" indent="0">
              <a:buNone/>
            </a:pP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It is essential you notify us immediately if your child’s after-school arrangements change .</a:t>
            </a:r>
          </a:p>
          <a:p>
            <a:endParaRPr lang="en-GB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5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9428-5F3E-3A63-BB98-5864BD3A2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Wrap around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1C0A-A6FD-A47F-D24A-371D4E795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Breakfast club from 8 am daily - £4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After School club £10</a:t>
            </a:r>
          </a:p>
          <a:p>
            <a:pPr marL="0" indent="0">
              <a:buNone/>
            </a:pPr>
            <a:r>
              <a:rPr lang="en-GB" dirty="0"/>
              <a:t>    Monday - Thursday until 5.30pm</a:t>
            </a:r>
          </a:p>
          <a:p>
            <a:pPr marL="0" indent="0">
              <a:buNone/>
            </a:pPr>
            <a:r>
              <a:rPr lang="en-GB" dirty="0"/>
              <a:t>    Friday until 5pm Friday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These must be booked in advance via </a:t>
            </a:r>
            <a:r>
              <a:rPr lang="en-GB" dirty="0" err="1"/>
              <a:t>Scopay</a:t>
            </a:r>
            <a:r>
              <a:rPr lang="en-GB" dirty="0"/>
              <a:t>. Costs are subject to change.</a:t>
            </a:r>
          </a:p>
        </p:txBody>
      </p:sp>
    </p:spTree>
    <p:extLst>
      <p:ext uri="{BB962C8B-B14F-4D97-AF65-F5344CB8AC3E}">
        <p14:creationId xmlns:p14="http://schemas.microsoft.com/office/powerpoint/2010/main" val="3521666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445C7-B40D-AA78-45C4-3C6F06FDB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dates for your diary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7C11F-6EE2-C799-4860-858470756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55" y="1006853"/>
            <a:ext cx="8246070" cy="418895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School Trip to Kew Gardens– 13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October 2025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Science and Computing Week –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week commencing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October 2025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5I’s class assembly – Friday 5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December 2025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Parents’ Consultations –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week commencing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February 2026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Arts and Culture Week –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week commencing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May 2026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Arts and Culture Day – 21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May 2026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Sports Week – </a:t>
            </a:r>
            <a:r>
              <a:rPr lang="en-GB" sz="3200" i="1" dirty="0">
                <a:latin typeface="Arial" panose="020B0604020202020204" pitchFamily="34" charset="0"/>
                <a:cs typeface="Arial" panose="020B0604020202020204" pitchFamily="34" charset="0"/>
              </a:rPr>
              <a:t>week commencing 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29th June 2026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Sports Day – Friday 3rd July 2026</a:t>
            </a:r>
          </a:p>
          <a:p>
            <a:pPr marL="0" indent="0">
              <a:buNone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2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DBEF-1608-9750-0F98-740B8058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1:1 sessions </a:t>
            </a:r>
          </a:p>
        </p:txBody>
      </p:sp>
    </p:spTree>
    <p:extLst>
      <p:ext uri="{BB962C8B-B14F-4D97-AF65-F5344CB8AC3E}">
        <p14:creationId xmlns:p14="http://schemas.microsoft.com/office/powerpoint/2010/main" val="187129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536880" y="1037559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 working with 5I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7900" y="1777944"/>
            <a:ext cx="19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Mrs Ivey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69AF97E-785B-E03B-9BE4-2C64DAA93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65" y="2266340"/>
            <a:ext cx="1862643" cy="248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D1CA66-A30C-6D3D-D6E3-50EE74624E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7851"/>
          <a:stretch/>
        </p:blipFill>
        <p:spPr>
          <a:xfrm>
            <a:off x="5030115" y="2438314"/>
            <a:ext cx="2137870" cy="2341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FE8586-9B07-615E-7298-8A9A241F7C27}"/>
              </a:ext>
            </a:extLst>
          </p:cNvPr>
          <p:cNvSpPr txBox="1"/>
          <p:nvPr/>
        </p:nvSpPr>
        <p:spPr>
          <a:xfrm>
            <a:off x="5078170" y="1897008"/>
            <a:ext cx="198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Miss Le</a:t>
            </a:r>
          </a:p>
        </p:txBody>
      </p:sp>
    </p:spTree>
    <p:extLst>
      <p:ext uri="{BB962C8B-B14F-4D97-AF65-F5344CB8AC3E}">
        <p14:creationId xmlns:p14="http://schemas.microsoft.com/office/powerpoint/2010/main" val="407655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4E249-6DAB-42A7-219B-647F91243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Safeguarding Team</a:t>
            </a:r>
          </a:p>
        </p:txBody>
      </p:sp>
      <p:pic>
        <p:nvPicPr>
          <p:cNvPr id="7" name="Picture 6" descr="A person smiling for the camera">
            <a:extLst>
              <a:ext uri="{FF2B5EF4-FFF2-40B4-BE49-F238E27FC236}">
                <a16:creationId xmlns:a16="http://schemas.microsoft.com/office/drawing/2014/main" id="{8648BCC3-27CC-7195-731C-83CD649AA7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016" y="1696665"/>
            <a:ext cx="1472549" cy="1963635"/>
          </a:xfrm>
          <a:prstGeom prst="rect">
            <a:avLst/>
          </a:prstGeom>
        </p:spPr>
      </p:pic>
      <p:pic>
        <p:nvPicPr>
          <p:cNvPr id="11" name="Picture 10" descr="A person with a beard smiling&#10;&#10;Description automatically generated with low confidence">
            <a:extLst>
              <a:ext uri="{FF2B5EF4-FFF2-40B4-BE49-F238E27FC236}">
                <a16:creationId xmlns:a16="http://schemas.microsoft.com/office/drawing/2014/main" id="{BE36FCB1-1D7B-ACB6-3893-A3DC0F04FF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4" b="99475" l="54" r="99138">
                        <a14:foregroundMark x1="1347" y1="71423" x2="19881" y2="54204"/>
                        <a14:foregroundMark x1="27022" y1="34514" x2="28017" y2="31770"/>
                        <a14:foregroundMark x1="19881" y1="54204" x2="24710" y2="40888"/>
                        <a14:foregroundMark x1="28017" y1="31770" x2="35506" y2="23201"/>
                        <a14:foregroundMark x1="1347" y1="93048" x2="75485" y2="99475"/>
                        <a14:foregroundMark x1="75485" y1="99475" x2="96336" y2="79588"/>
                        <a14:foregroundMark x1="96336" y1="79588" x2="79041" y2="58731"/>
                        <a14:foregroundMark x1="79041" y1="58731" x2="68966" y2="54689"/>
                        <a14:foregroundMark x1="86638" y1="63056" x2="99138" y2="88642"/>
                        <a14:foregroundMark x1="9658" y1="53023" x2="27586" y2="52708"/>
                        <a14:foregroundMark x1="8586" y1="53042" x2="9300" y2="53029"/>
                        <a14:foregroundMark x1="54" y1="53193" x2="5082" y2="53104"/>
                        <a14:foregroundMark x1="32220" y1="57154" x2="47683" y2="79790"/>
                        <a14:foregroundMark x1="47683" y1="79790" x2="64063" y2="62167"/>
                        <a14:foregroundMark x1="64063" y1="62167" x2="30873" y2="57639"/>
                        <a14:foregroundMark x1="2047" y1="87631" x2="85991" y2="99475"/>
                        <a14:foregroundMark x1="85991" y1="99475" x2="56196" y2="84681"/>
                        <a14:foregroundMark x1="56196" y1="84681" x2="16972" y2="85004"/>
                        <a14:foregroundMark x1="16972" y1="85004" x2="47414" y2="99555"/>
                        <a14:foregroundMark x1="47414" y1="99555" x2="81034" y2="98787"/>
                        <a14:foregroundMark x1="81034" y1="98787" x2="97144" y2="84196"/>
                        <a14:foregroundMark x1="94504" y1="90582" x2="87985" y2="99475"/>
                        <a14:foregroundMark x1="98438" y1="92078" x2="89278" y2="66006"/>
                        <a14:foregroundMark x1="57112" y1="70938" x2="50593" y2="75829"/>
                        <a14:foregroundMark x1="50593" y1="68957" x2="50593" y2="68957"/>
                        <a14:foregroundMark x1="59106" y1="65521" x2="59106" y2="65521"/>
                        <a14:foregroundMark x1="56466" y1="64511" x2="45313" y2="67462"/>
                        <a14:backgroundMark x1="28287" y1="14834" x2="28287" y2="14834"/>
                        <a14:backgroundMark x1="1347" y1="56144" x2="23384" y2="40420"/>
                        <a14:backgroundMark x1="23384" y1="40420" x2="862" y2="58124"/>
                        <a14:backgroundMark x1="862" y1="58124" x2="54" y2="60105"/>
                        <a14:backgroundMark x1="9213" y1="53193" x2="27101" y2="34721"/>
                        <a14:backgroundMark x1="27101" y1="34721" x2="24353" y2="46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5" y="1589932"/>
            <a:ext cx="1541953" cy="1963636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E8FC191-1CB4-FEF0-5E62-C74C8C61F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02" y="1590977"/>
            <a:ext cx="1472549" cy="196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6CA2EFD-0EA9-46DE-04ED-F61A1E137D1A}"/>
              </a:ext>
            </a:extLst>
          </p:cNvPr>
          <p:cNvSpPr txBox="1"/>
          <p:nvPr/>
        </p:nvSpPr>
        <p:spPr>
          <a:xfrm>
            <a:off x="103342" y="3727802"/>
            <a:ext cx="2483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 Rooney – Designated Safeguarding Lead (DSL)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3FED5D-3B84-EB78-38E3-DCD942388764}"/>
              </a:ext>
            </a:extLst>
          </p:cNvPr>
          <p:cNvSpPr txBox="1"/>
          <p:nvPr/>
        </p:nvSpPr>
        <p:spPr>
          <a:xfrm>
            <a:off x="2935813" y="3795279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Miss Quinby – Deputy DSL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5C7F8E-8C8D-7393-B4D5-99E32E167E7A}"/>
              </a:ext>
            </a:extLst>
          </p:cNvPr>
          <p:cNvSpPr txBox="1"/>
          <p:nvPr/>
        </p:nvSpPr>
        <p:spPr>
          <a:xfrm>
            <a:off x="6099050" y="3727802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Mrs West – Deputy DSL</a:t>
            </a:r>
          </a:p>
        </p:txBody>
      </p:sp>
    </p:spTree>
    <p:extLst>
      <p:ext uri="{BB962C8B-B14F-4D97-AF65-F5344CB8AC3E}">
        <p14:creationId xmlns:p14="http://schemas.microsoft.com/office/powerpoint/2010/main" val="371835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41526-BBE0-46A9-B535-5E2723D8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Dog Mentor</a:t>
            </a:r>
            <a:endParaRPr lang="en-GB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A875D91-CBC3-495C-98DC-FEEE6E7D17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656" y="1025955"/>
            <a:ext cx="7757414" cy="243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B29916-D914-4224-817D-B792366CD9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31" y="1350110"/>
            <a:ext cx="2386928" cy="31825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9E6E74-3655-457C-9185-0E935F5968B3}"/>
              </a:ext>
            </a:extLst>
          </p:cNvPr>
          <p:cNvSpPr txBox="1"/>
          <p:nvPr/>
        </p:nvSpPr>
        <p:spPr>
          <a:xfrm>
            <a:off x="4113885" y="4559850"/>
            <a:ext cx="2483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Rosie</a:t>
            </a:r>
          </a:p>
        </p:txBody>
      </p:sp>
    </p:spTree>
    <p:extLst>
      <p:ext uri="{BB962C8B-B14F-4D97-AF65-F5344CB8AC3E}">
        <p14:creationId xmlns:p14="http://schemas.microsoft.com/office/powerpoint/2010/main" val="1089048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Curriculum Areas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719020" cy="397033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Language, Oracy and Literacy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Science and Technology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Place and Time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Arts and Creativity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Physical and Emotional Health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Citizenship and Ethics 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Faith and Belief</a:t>
            </a:r>
          </a:p>
          <a:p>
            <a:pPr>
              <a:lnSpc>
                <a:spcPct val="90000"/>
              </a:lnSpc>
            </a:pPr>
            <a:r>
              <a:rPr lang="en-GB" alt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Mandarin </a:t>
            </a:r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54375" y="34463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P4C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6719020" cy="3970331"/>
          </a:xfrm>
        </p:spPr>
        <p:txBody>
          <a:bodyPr>
            <a:no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 enquiry based approach to open up children’s learning through the exploration of ideas.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Gives children the possibility of seeing that their ideas have value, and that others have different ideas that have value too.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They realise that they don’t always have to be right.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They have the confidence to ask questions and learn through discussion.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 chance to speak and be heard without fear of getting an answer wrong.</a:t>
            </a:r>
          </a:p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Gives the children a chance to think outside the box and to see that the non-academic have inspiring ideas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87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CAE016-EA8A-D620-417A-97E7B710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5" y="93841"/>
            <a:ext cx="8246070" cy="49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3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964" y="281175"/>
            <a:ext cx="6566316" cy="7635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8965" y="1044699"/>
            <a:ext cx="7329840" cy="3970331"/>
          </a:xfrm>
        </p:spPr>
        <p:txBody>
          <a:bodyPr>
            <a:normAutofit/>
          </a:bodyPr>
          <a:lstStyle/>
          <a:p>
            <a:pPr marL="90488" indent="0">
              <a:lnSpc>
                <a:spcPct val="90000"/>
              </a:lnSpc>
              <a:buNone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class will have two PE lessons per week.</a:t>
            </a:r>
          </a:p>
          <a:p>
            <a:pPr marL="90488" indent="0">
              <a:lnSpc>
                <a:spcPct val="90000"/>
              </a:lnSpc>
              <a:buNone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term, P.E. will take place on Tuesday and Thursday. 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Children should come into school in their kit.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238" indent="-285750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Tuesday is blacks – plain black t-shirt and plain black shorts.</a:t>
            </a:r>
          </a:p>
          <a:p>
            <a:pPr marL="376238" indent="-285750">
              <a:lnSpc>
                <a:spcPct val="9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Thursday is the navy Lowbrook PE kit, available from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Goyals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winter months, children may wear either the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Lowbook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hoody or their school jumper/cardigan. They may also wear plain navy joggers or skins if they wish.</a:t>
            </a:r>
          </a:p>
          <a:p>
            <a:pPr marL="90488" indent="0">
              <a:lnSpc>
                <a:spcPct val="90000"/>
              </a:lnSpc>
              <a:buNone/>
            </a:pP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488" indent="0">
              <a:lnSpc>
                <a:spcPct val="90000"/>
              </a:lnSpc>
              <a:buNone/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Trainers should be in school everyday.</a:t>
            </a:r>
          </a:p>
        </p:txBody>
      </p:sp>
    </p:spTree>
    <p:extLst>
      <p:ext uri="{BB962C8B-B14F-4D97-AF65-F5344CB8AC3E}">
        <p14:creationId xmlns:p14="http://schemas.microsoft.com/office/powerpoint/2010/main" val="2358177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880" y="1037559"/>
            <a:ext cx="8093365" cy="7635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Rewards and Sanctions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80" y="1960930"/>
            <a:ext cx="4040188" cy="47982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Rewards: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71348" y="2419045"/>
            <a:ext cx="2966185" cy="227629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Positive praise</a:t>
            </a:r>
          </a:p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Team points</a:t>
            </a:r>
          </a:p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Stickers</a:t>
            </a:r>
          </a:p>
          <a:p>
            <a:pPr algn="l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 to SLT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1" y="1960930"/>
            <a:ext cx="4041775" cy="479822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Sanctions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72001" y="2433327"/>
            <a:ext cx="4041775" cy="2276294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Verbal warning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Minutes off break/Golden Time</a:t>
            </a:r>
          </a:p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Sent to SLT and note/call home</a:t>
            </a:r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On-screen Show (16:9)</PresentationFormat>
  <Paragraphs>120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Welcome to 5I</vt:lpstr>
      <vt:lpstr>Staff working with 5I</vt:lpstr>
      <vt:lpstr>Safeguarding Team</vt:lpstr>
      <vt:lpstr>Dog Mentor</vt:lpstr>
      <vt:lpstr>Curriculum Areas</vt:lpstr>
      <vt:lpstr>P4C</vt:lpstr>
      <vt:lpstr>PowerPoint Presentation</vt:lpstr>
      <vt:lpstr>PE</vt:lpstr>
      <vt:lpstr>Rewards and Sanctions</vt:lpstr>
      <vt:lpstr>Homework</vt:lpstr>
      <vt:lpstr>Homework</vt:lpstr>
      <vt:lpstr>PowerPoint Presentation</vt:lpstr>
      <vt:lpstr>Google Classroom</vt:lpstr>
      <vt:lpstr>Term time absences</vt:lpstr>
      <vt:lpstr>Communication</vt:lpstr>
      <vt:lpstr>End of Day Procedures</vt:lpstr>
      <vt:lpstr>Wrap around care</vt:lpstr>
      <vt:lpstr>Key dates for your diary</vt:lpstr>
      <vt:lpstr>1:1 sessions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2017-07-14T17:38:22Z</dcterms:created>
  <dcterms:modified xsi:type="dcterms:W3CDTF">2025-10-01T11:05:08Z</dcterms:modified>
</cp:coreProperties>
</file>